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67259-62D2-4E7B-8703-1DF7DA9B518E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B92D9-1EF3-4C7E-A319-3BB547E14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B92D9-1EF3-4C7E-A319-3BB547E143D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357166"/>
            <a:ext cx="6480048" cy="2301240"/>
          </a:xfrm>
        </p:spPr>
        <p:txBody>
          <a:bodyPr/>
          <a:lstStyle/>
          <a:p>
            <a:r>
              <a:rPr lang="ru-RU" dirty="0" smtClean="0"/>
              <a:t>Карта коррупционных рисков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2571744"/>
            <a:ext cx="6480048" cy="1143008"/>
          </a:xfrm>
        </p:spPr>
        <p:txBody>
          <a:bodyPr/>
          <a:lstStyle/>
          <a:p>
            <a:r>
              <a:rPr lang="ru-RU" dirty="0" smtClean="0"/>
              <a:t>Министерство сельского хозяйства </a:t>
            </a:r>
          </a:p>
          <a:p>
            <a:r>
              <a:rPr lang="ru-RU" dirty="0" smtClean="0"/>
              <a:t>Карачаево-Черкесской Республики</a:t>
            </a:r>
          </a:p>
          <a:p>
            <a:pPr algn="ctr"/>
            <a:endParaRPr lang="ru-RU" dirty="0"/>
          </a:p>
        </p:txBody>
      </p:sp>
      <p:pic>
        <p:nvPicPr>
          <p:cNvPr id="1026" name="Picture 2" descr="C:\Documents and Settings\mcx96\Рабочий стол\minsel_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496"/>
            <a:ext cx="3048000" cy="3251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714356"/>
            <a:ext cx="6622924" cy="487300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Коррупционный риск в деятельности органов исполнительной власти есть потенциальная возможность наступления коррупционного проявления в силу действия способствующих тому факторов.</a:t>
            </a:r>
            <a:br>
              <a:rPr lang="ru-RU" sz="1600" dirty="0" smtClean="0"/>
            </a:b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571472" y="2714620"/>
            <a:ext cx="6341626" cy="307183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Целью оценки коррупционных рисков является определение конкретных процессов и деловых операций в деятельности организации, при реализации которых наиболее высока вероятность совершения работниками организации коррупционных правонарушений как в целях получения личной выгоды, так и в целях получения выгоды организацией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7610476" cy="178594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Не допустить возникнуть коррупционному риску - означает прогнозировать заранее возможность его возникновения, а не допустить проявиться - пресечь его развитие.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Содержимое 3" descr="knopka1.thumbnai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3786190"/>
            <a:ext cx="2500324" cy="2400311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err="1" smtClean="0">
                <a:solidFill>
                  <a:schemeClr val="accent1">
                    <a:lumMod val="75000"/>
                  </a:schemeClr>
                </a:solidFill>
              </a:rPr>
              <a:t>Антикоррупционный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 мониторинг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информационных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 ресурсов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 smtClean="0"/>
              <a:t>Особенно важен механизм мониторинга информационных ресурсов организации, который позволяет постоянно изучать и наблюдать процессы, происходящие в интересующей сфере.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pc-300x300.jpg"/>
          <p:cNvPicPr>
            <a:picLocks noGrp="1" noChangeAspect="1"/>
          </p:cNvPicPr>
          <p:nvPr>
            <p:ph sz="half" idx="2"/>
          </p:nvPr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0562" y="2267743"/>
            <a:ext cx="3119438" cy="31194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Courier New" pitchFamily="49" charset="0"/>
                <a:cs typeface="Courier New" pitchFamily="49" charset="0"/>
              </a:rPr>
              <a:t>Коррупционные риски и их оценка</a:t>
            </a:r>
            <a:endParaRPr lang="ru-RU" sz="1800" b="1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467600" cy="4255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8916"/>
                <a:gridCol w="2149484"/>
                <a:gridCol w="248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Риск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Вероятность наступления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Уровень негативного влияния на эффективность использования государственных ресурсов</a:t>
                      </a:r>
                      <a:r>
                        <a:rPr lang="ru-RU" sz="1100" baseline="0" dirty="0" smtClean="0"/>
                        <a:t> и деятельность организации в целом</a:t>
                      </a:r>
                      <a:endParaRPr lang="ru-RU" sz="1100" dirty="0"/>
                    </a:p>
                  </a:txBody>
                  <a:tcPr/>
                </a:tc>
              </a:tr>
              <a:tr h="445768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1. Завышение стартовых цен при размещении государственных</a:t>
                      </a:r>
                      <a:r>
                        <a:rPr lang="ru-RU" sz="1100" baseline="0" dirty="0" smtClean="0"/>
                        <a:t> заказов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Высокая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Сильное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2. Заключение государственного контракта</a:t>
                      </a:r>
                      <a:r>
                        <a:rPr lang="ru-RU" sz="1100" baseline="0" dirty="0" smtClean="0"/>
                        <a:t> без соблюдения установленной процедуры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Высокая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Сильное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3. Заключение государственного контракта с организацией, не имеющей права на предоставление определенных услуг ( товаров ) 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Высокая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Сильное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4.Непредъявление претензий к организациям,</a:t>
                      </a:r>
                      <a:r>
                        <a:rPr lang="ru-RU" sz="1100" baseline="0" dirty="0" smtClean="0"/>
                        <a:t> нарушившим условия договора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Высокая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Сильное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5. Нецелевое использование бюджетных средств</a:t>
                      </a:r>
                      <a:r>
                        <a:rPr lang="ru-RU" sz="1100" baseline="0" dirty="0" smtClean="0"/>
                        <a:t> и средств государственных внебюджетных фондов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Высокая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Сильное</a:t>
                      </a:r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Courier New" pitchFamily="49" charset="0"/>
                <a:cs typeface="Courier New" pitchFamily="49" charset="0"/>
              </a:rPr>
              <a:t>Коррупционные риски и их оценка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000108"/>
          <a:ext cx="7472385" cy="541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0795"/>
                <a:gridCol w="2490795"/>
                <a:gridCol w="2490795"/>
              </a:tblGrid>
              <a:tr h="97154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Риск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Вероятность наступления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Уровень негативного влияния на эффективность использования государственных ресурсов</a:t>
                      </a:r>
                      <a:r>
                        <a:rPr lang="ru-RU" sz="1100" baseline="0" dirty="0" smtClean="0"/>
                        <a:t> и деятельность организации в целом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6. Наличие</a:t>
                      </a:r>
                      <a:r>
                        <a:rPr lang="ru-RU" sz="1100" baseline="0" dirty="0" smtClean="0"/>
                        <a:t> коррупциогенных факторов в нормативно-правовых актах, регламентирующих порядок предоставления и использования бюджетных средств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Высокая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Сильное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7. Недостаточно</a:t>
                      </a:r>
                      <a:r>
                        <a:rPr lang="ru-RU" sz="1100" baseline="0" dirty="0" smtClean="0"/>
                        <a:t> эффективный предварительный и последующий контроль за использованием предоставленных бюджетных средств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Высокая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Сильное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8. Недостаточная доступность</a:t>
                      </a:r>
                      <a:r>
                        <a:rPr lang="ru-RU" sz="1100" baseline="0" dirty="0" smtClean="0"/>
                        <a:t> информации о мерах государственной поддержки для потенциальных получателей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Средняя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Среднее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9. Принятие</a:t>
                      </a:r>
                      <a:r>
                        <a:rPr lang="ru-RU" sz="1100" baseline="0" dirty="0" smtClean="0"/>
                        <a:t> внутриведомственных актов, противоречащих федеральному законодательству по противодействию коррупции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Средняя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Сильное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10. Наличие факторов, препятствующих</a:t>
                      </a:r>
                      <a:r>
                        <a:rPr lang="ru-RU" sz="1100" baseline="0" dirty="0" smtClean="0"/>
                        <a:t> обеспечению свободной конкуренции в конкурсах на получение средств господдержки.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Высокая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Сильное</a:t>
                      </a:r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15130" cy="6083320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 данной таблице предоставлены схемы, по общепринятым стандартам считающиеся наиболее предрасполагающими к возникновению фактов коррупционной направленности. Полновесный механизм недопущения и пресечения коррупционных рисков возможен только в условиях междисциплинарного анализа причин их возникновения и последующего недопущения их развития. </a:t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4" name="Содержимое 3" descr="119498958977780800stop_sign_right_font_mig_.svg.hi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72396" y="5214950"/>
            <a:ext cx="1152184" cy="115218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285992"/>
            <a:ext cx="7358114" cy="3500462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chemeClr val="accent1"/>
                </a:solidFill>
              </a:rPr>
              <a:t/>
            </a:r>
            <a:br>
              <a:rPr lang="ru-RU" sz="1600" dirty="0" smtClean="0">
                <a:solidFill>
                  <a:schemeClr val="accent1"/>
                </a:solidFill>
              </a:rPr>
            </a:br>
            <a:r>
              <a:rPr lang="ru-RU" sz="1600" dirty="0" smtClean="0">
                <a:solidFill>
                  <a:schemeClr val="accent1"/>
                </a:solidFill>
              </a:rPr>
              <a:t/>
            </a:r>
            <a:br>
              <a:rPr lang="ru-RU" sz="1600" dirty="0" smtClean="0">
                <a:solidFill>
                  <a:schemeClr val="accent1"/>
                </a:solidFill>
              </a:rPr>
            </a:br>
            <a:r>
              <a:rPr lang="ru-RU" sz="1600" b="1" dirty="0" smtClean="0">
                <a:solidFill>
                  <a:schemeClr val="accent1"/>
                </a:solidFill>
              </a:rPr>
              <a:t>Министерство сельского хозяйства Карачаево-Черкесской Республики  занимает активную позицию в вопросах противодействия коррупции. Деятельность ведомства организована в соответствии с требованиями федерального и республиканского законодательства, </a:t>
            </a:r>
            <a:r>
              <a:rPr lang="ru-RU" sz="1600" b="1" dirty="0" smtClean="0">
                <a:solidFill>
                  <a:schemeClr val="accent1"/>
                </a:solidFill>
              </a:rPr>
              <a:t>регламентирующи</a:t>
            </a:r>
            <a:r>
              <a:rPr lang="ru-RU" sz="1600" b="1" dirty="0" smtClean="0">
                <a:solidFill>
                  <a:schemeClr val="accent1"/>
                </a:solidFill>
              </a:rPr>
              <a:t>ми</a:t>
            </a:r>
            <a:r>
              <a:rPr lang="ru-RU" sz="1600" b="1" dirty="0" smtClean="0">
                <a:solidFill>
                  <a:schemeClr val="accent1"/>
                </a:solidFill>
              </a:rPr>
              <a:t> </a:t>
            </a:r>
            <a:r>
              <a:rPr lang="ru-RU" sz="1600" b="1" dirty="0" smtClean="0">
                <a:solidFill>
                  <a:schemeClr val="accent1"/>
                </a:solidFill>
              </a:rPr>
              <a:t>порядок ведения антикоррупционной политики. В ходе </a:t>
            </a:r>
            <a:r>
              <a:rPr lang="ru-RU" sz="1600" b="1" dirty="0" smtClean="0">
                <a:solidFill>
                  <a:schemeClr val="accent1"/>
                </a:solidFill>
              </a:rPr>
              <a:t>данной деятельности </a:t>
            </a:r>
            <a:r>
              <a:rPr lang="ru-RU" sz="1600" b="1" dirty="0" smtClean="0">
                <a:solidFill>
                  <a:schemeClr val="accent1"/>
                </a:solidFill>
              </a:rPr>
              <a:t>приняты </a:t>
            </a:r>
            <a:r>
              <a:rPr lang="ru-RU" sz="1600" b="1" dirty="0" smtClean="0">
                <a:solidFill>
                  <a:schemeClr val="accent1"/>
                </a:solidFill>
              </a:rPr>
              <a:t>ряд нормативно-правовых актов, методических рекомендаций, планов мероприятий по противодействию </a:t>
            </a:r>
            <a:r>
              <a:rPr lang="ru-RU" sz="1600" b="1" dirty="0" smtClean="0">
                <a:solidFill>
                  <a:schemeClr val="accent1"/>
                </a:solidFill>
              </a:rPr>
              <a:t>коррупции. </a:t>
            </a:r>
            <a:r>
              <a:rPr lang="ru-RU" sz="1600" b="1" dirty="0" smtClean="0">
                <a:solidFill>
                  <a:schemeClr val="accent1"/>
                </a:solidFill>
              </a:rPr>
              <a:t>Реализация данных планов и их выполнение в полном объеме являются одной из приоритетных задач </a:t>
            </a:r>
            <a:r>
              <a:rPr lang="ru-RU" sz="1600" b="1" dirty="0" smtClean="0">
                <a:solidFill>
                  <a:schemeClr val="accent1"/>
                </a:solidFill>
              </a:rPr>
              <a:t> </a:t>
            </a:r>
            <a:r>
              <a:rPr lang="ru-RU" sz="1600" b="1" dirty="0" smtClean="0">
                <a:solidFill>
                  <a:schemeClr val="accent1"/>
                </a:solidFill>
              </a:rPr>
              <a:t>Министерства сельского хозяйства Карачаево-Черкесской Республики</a:t>
            </a:r>
            <a:r>
              <a:rPr lang="ru-RU" sz="1600" dirty="0" smtClean="0">
                <a:solidFill>
                  <a:schemeClr val="accent1"/>
                </a:solidFill>
              </a:rPr>
              <a:t>.</a:t>
            </a:r>
            <a:endParaRPr lang="ru-RU" sz="1600" dirty="0">
              <a:solidFill>
                <a:schemeClr val="accent1"/>
              </a:solidFill>
            </a:endParaRPr>
          </a:p>
        </p:txBody>
      </p:sp>
      <p:pic>
        <p:nvPicPr>
          <p:cNvPr id="2050" name="Picture 2" descr="C:\Documents and Settings\mcx96\Рабочий стол\kchr_ger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1524000" cy="1590675"/>
          </a:xfrm>
          <a:prstGeom prst="rect">
            <a:avLst/>
          </a:prstGeom>
          <a:noFill/>
        </p:spPr>
      </p:pic>
      <p:pic>
        <p:nvPicPr>
          <p:cNvPr id="2051" name="Picture 3" descr="C:\Documents and Settings\mcx96\Рабочий стол\2863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785794"/>
            <a:ext cx="1778000" cy="133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115</TotalTime>
  <Words>303</Words>
  <PresentationFormat>Экран (4:3)</PresentationFormat>
  <Paragraphs>51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Техническая</vt:lpstr>
      <vt:lpstr>Карта коррупционных рисков</vt:lpstr>
      <vt:lpstr>Коррупционный риск в деятельности органов исполнительной власти есть потенциальная возможность наступления коррупционного проявления в силу действия способствующих тому факторов.  </vt:lpstr>
      <vt:lpstr>Не допустить возникнуть коррупционному риску - означает прогнозировать заранее возможность его возникновения, а не допустить проявиться - пресечь его развитие. </vt:lpstr>
      <vt:lpstr>Антикоррупционный мониторинг информационных ресурсов</vt:lpstr>
      <vt:lpstr>Коррупционные риски и их оценка</vt:lpstr>
      <vt:lpstr>Коррупционные риски и их оценка</vt:lpstr>
      <vt:lpstr> В данной таблице предоставлены схемы, по общепринятым стандартам считающиеся наиболее предрасполагающими к возникновению фактов коррупционной направленности. Полновесный механизм недопущения и пресечения коррупционных рисков возможен только в условиях междисциплинарного анализа причин их возникновения и последующего недопущения их развития.   </vt:lpstr>
      <vt:lpstr>  Министерство сельского хозяйства Карачаево-Черкесской Республики  занимает активную позицию в вопросах противодействия коррупции. Деятельность ведомства организована в соответствии с требованиями федерального и республиканского законодательства, регламентирующими порядок ведения антикоррупционной политики. В ходе данной деятельности приняты ряд нормативно-правовых актов, методических рекомендаций, планов мероприятий по противодействию коррупции. Реализация данных планов и их выполнение в полном объеме являются одной из приоритетных задач  Министерства сельского хозяйства Карачаево-Черкесской Республики.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Карта коррупционных рисков</dc:title>
  <cp:lastModifiedBy>mcx96</cp:lastModifiedBy>
  <cp:revision>14</cp:revision>
  <dcterms:modified xsi:type="dcterms:W3CDTF">2014-03-26T08:46:17Z</dcterms:modified>
</cp:coreProperties>
</file>