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16" r:id="rId1"/>
  </p:sldMasterIdLst>
  <p:notesMasterIdLst>
    <p:notesMasterId r:id="rId15"/>
  </p:notesMasterIdLst>
  <p:handoutMasterIdLst>
    <p:handoutMasterId r:id="rId16"/>
  </p:handoutMasterIdLst>
  <p:sldIdLst>
    <p:sldId id="391" r:id="rId2"/>
    <p:sldId id="637" r:id="rId3"/>
    <p:sldId id="640" r:id="rId4"/>
    <p:sldId id="629" r:id="rId5"/>
    <p:sldId id="645" r:id="rId6"/>
    <p:sldId id="642" r:id="rId7"/>
    <p:sldId id="655" r:id="rId8"/>
    <p:sldId id="649" r:id="rId9"/>
    <p:sldId id="650" r:id="rId10"/>
    <p:sldId id="651" r:id="rId11"/>
    <p:sldId id="652" r:id="rId12"/>
    <p:sldId id="644" r:id="rId13"/>
    <p:sldId id="615" r:id="rId14"/>
  </p:sldIdLst>
  <p:sldSz cx="9906000" cy="6858000" type="A4"/>
  <p:notesSz cx="6797675" cy="9928225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1F0750F-8E8F-4414-B091-BE7E2A9E338D}">
          <p14:sldIdLst>
            <p14:sldId id="391"/>
            <p14:sldId id="637"/>
            <p14:sldId id="640"/>
            <p14:sldId id="629"/>
            <p14:sldId id="645"/>
            <p14:sldId id="642"/>
            <p14:sldId id="655"/>
            <p14:sldId id="649"/>
            <p14:sldId id="650"/>
            <p14:sldId id="651"/>
            <p14:sldId id="652"/>
          </p14:sldIdLst>
        </p14:section>
        <p14:section name="Раздел без заголовка" id="{0184FD07-E91B-44D4-9FF5-D928F217C01C}">
          <p14:sldIdLst/>
        </p14:section>
        <p14:section name="Раздел без заголовка" id="{67B78161-DE78-40A0-9A20-3DC436B8FCF2}">
          <p14:sldIdLst>
            <p14:sldId id="644"/>
          </p14:sldIdLst>
        </p14:section>
        <p14:section name="Раздел без заголовка" id="{368232FE-53FC-4CDE-B3C7-A0F97CA0E533}">
          <p14:sldIdLst/>
        </p14:section>
        <p14:section name="Раздел без заголовка" id="{E51C7870-D188-4297-A576-A4DFC6936E46}">
          <p14:sldIdLst>
            <p14:sldId id="61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4028">
          <p15:clr>
            <a:srgbClr val="A4A3A4"/>
          </p15:clr>
        </p15:guide>
        <p15:guide id="2" orient="horz" pos="2102">
          <p15:clr>
            <a:srgbClr val="A4A3A4"/>
          </p15:clr>
        </p15:guide>
        <p15:guide id="3" pos="32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A8"/>
    <a:srgbClr val="FFFF99"/>
    <a:srgbClr val="800080"/>
    <a:srgbClr val="314AC5"/>
    <a:srgbClr val="008000"/>
    <a:srgbClr val="7A0000"/>
    <a:srgbClr val="FF7C80"/>
    <a:srgbClr val="0066FF"/>
    <a:srgbClr val="001C54"/>
    <a:srgbClr val="FF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4" autoAdjust="0"/>
    <p:restoredTop sz="86763" autoAdjust="0"/>
  </p:normalViewPr>
  <p:slideViewPr>
    <p:cSldViewPr snapToGrid="0">
      <p:cViewPr>
        <p:scale>
          <a:sx n="86" d="100"/>
          <a:sy n="86" d="100"/>
        </p:scale>
        <p:origin x="-894" y="192"/>
      </p:cViewPr>
      <p:guideLst>
        <p:guide orient="horz" pos="4028"/>
        <p:guide orient="horz" pos="2102"/>
        <p:guide pos="3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-3798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0" y="2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53" y="2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76A8ECD-D3F8-4CB7-ADA6-DB927FE53768}" type="datetimeFigureOut">
              <a:rPr lang="ru-RU"/>
              <a:pPr/>
              <a:t>29.09.2020</a:t>
            </a:fld>
            <a:endParaRPr lang="ru-RU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0" y="9430097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2" tIns="45710" rIns="91422" bIns="4571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53" y="9430097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2" tIns="45710" rIns="91422" bIns="4571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C4308CA-9ECD-4938-A3B7-3AB3B4BEC9D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43422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0"/>
            <a:ext cx="2945659" cy="498136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l" defTabSz="91401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3" y="0"/>
            <a:ext cx="2945659" cy="498136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r" defTabSz="91401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600AE7D-F9E9-4F84-A156-86B40493E244}" type="datetimeFigureOut">
              <a:rPr lang="ru-RU"/>
              <a:pPr>
                <a:defRPr/>
              </a:pPr>
              <a:t>29.09.2020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8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10" rIns="91422" bIns="4571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62"/>
            <a:ext cx="5438140" cy="3909239"/>
          </a:xfrm>
          <a:prstGeom prst="rect">
            <a:avLst/>
          </a:prstGeom>
        </p:spPr>
        <p:txBody>
          <a:bodyPr vert="horz" lIns="91422" tIns="45710" rIns="91422" bIns="4571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0" y="9430095"/>
            <a:ext cx="2945659" cy="498135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l" defTabSz="91401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3" y="9430095"/>
            <a:ext cx="2945659" cy="498135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r" defTabSz="91401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FCAF51E-F1B1-43A5-A16B-11FDE8702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144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488" algn="l" defTabSz="914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85" algn="l" defTabSz="914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82" algn="l" defTabSz="914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79" algn="l" defTabSz="914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81075" y="1241425"/>
            <a:ext cx="4835525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FCAF51E-F1B1-43A5-A16B-11FDE87028DC}" type="slidenum">
              <a:rPr lang="ru-RU" smtClean="0"/>
              <a:pPr>
                <a:defRPr/>
              </a:pPr>
              <a:t>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4831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600200"/>
            <a:ext cx="84201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556001"/>
            <a:ext cx="69342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7" name="Rectangle 1040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 rot="10800000" flipH="1" flipV="1">
            <a:off x="0" y="433388"/>
            <a:ext cx="2262189" cy="6424612"/>
          </a:xfrm>
          <a:prstGeom prst="rect">
            <a:avLst/>
          </a:prstGeom>
          <a:solidFill>
            <a:srgbClr val="E1E2E3"/>
          </a:solidFill>
          <a:ln>
            <a:noFill/>
          </a:ln>
          <a:extLst/>
        </p:spPr>
        <p:txBody>
          <a:bodyPr wrap="none" lIns="91419" tIns="45710" rIns="91419" bIns="45710" anchor="ctr"/>
          <a:lstStyle>
            <a:lvl1pPr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14195">
              <a:defRPr/>
            </a:pPr>
            <a:endParaRPr kumimoji="0" lang="ru-RU" altLang="ru-RU" sz="1200" i="1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8" name="Rectangle 1041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 rot="10800000" flipH="1">
            <a:off x="2233613" y="0"/>
            <a:ext cx="174625" cy="6872288"/>
          </a:xfrm>
          <a:prstGeom prst="rect">
            <a:avLst/>
          </a:prstGeom>
          <a:gradFill rotWithShape="1">
            <a:gsLst>
              <a:gs pos="0">
                <a:srgbClr val="004E8E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/>
        </p:spPr>
        <p:txBody>
          <a:bodyPr wrap="none" lIns="91419" tIns="45710" rIns="91419" bIns="45710" anchor="ctr"/>
          <a:lstStyle>
            <a:lvl1pPr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14195">
              <a:defRPr/>
            </a:pPr>
            <a:endParaRPr kumimoji="0" lang="ru-RU" altLang="ru-RU" sz="1200" i="1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9" name="Rectangle 1042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 rot="5400000">
            <a:off x="4706938" y="-4721226"/>
            <a:ext cx="490538" cy="9929813"/>
          </a:xfrm>
          <a:prstGeom prst="rect">
            <a:avLst/>
          </a:prstGeom>
          <a:solidFill>
            <a:srgbClr val="004E8E"/>
          </a:solidFill>
          <a:ln>
            <a:noFill/>
          </a:ln>
          <a:extLst/>
        </p:spPr>
        <p:txBody>
          <a:bodyPr wrap="none" lIns="91419" tIns="45710" rIns="91419" bIns="45710" anchor="ctr"/>
          <a:lstStyle>
            <a:lvl1pPr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14195">
              <a:defRPr/>
            </a:pPr>
            <a:endParaRPr kumimoji="0" lang="ru-RU" altLang="ru-RU" sz="1200" i="1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" name="Rectangle 1043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 rot="16200000" flipV="1">
            <a:off x="4879977" y="1835152"/>
            <a:ext cx="144463" cy="9929813"/>
          </a:xfrm>
          <a:prstGeom prst="rect">
            <a:avLst/>
          </a:prstGeom>
          <a:solidFill>
            <a:srgbClr val="004E8E"/>
          </a:solidFill>
          <a:ln>
            <a:noFill/>
          </a:ln>
          <a:extLst/>
        </p:spPr>
        <p:txBody>
          <a:bodyPr rot="10800000" vert="eaVert" wrap="none" lIns="91419" tIns="45710" rIns="91419" bIns="45710" anchor="ctr"/>
          <a:lstStyle>
            <a:lvl1pPr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914195">
              <a:defRPr/>
            </a:pPr>
            <a:r>
              <a:rPr kumimoji="0" lang="ru-RU" altLang="ru-RU" sz="1000" b="1" smtClean="0">
                <a:solidFill>
                  <a:srgbClr val="000000"/>
                </a:solidFill>
                <a:cs typeface="+mn-cs"/>
              </a:rPr>
              <a:t>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B40F79-34F6-46D5-B575-A8BDB4605F7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B40F79-34F6-46D5-B575-A8BDB4605F7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1447801"/>
            <a:ext cx="222885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447800"/>
            <a:ext cx="652145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C6A0B1-8A38-4A9D-916C-09223C1737FE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551392" y="4203592"/>
            <a:ext cx="3116131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837597" y="4075290"/>
            <a:ext cx="6006558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064455" y="4087562"/>
            <a:ext cx="5923645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6076946" y="4074175"/>
            <a:ext cx="3583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29304" y="4058555"/>
            <a:ext cx="9450324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35" y="2463560"/>
            <a:ext cx="84201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1312" y="1437449"/>
            <a:ext cx="695254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B40F79-34F6-46D5-B575-A8BDB4605F7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B40F79-34F6-46D5-B575-A8BDB4605F7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33043" y="2679192"/>
            <a:ext cx="4140708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2679192"/>
            <a:ext cx="4140708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044" y="2678114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3777" y="3429001"/>
            <a:ext cx="4138393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5550" y="2678113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3429001"/>
            <a:ext cx="4140708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B40F79-34F6-46D5-B575-A8BDB4605F7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5F70F0-0F10-43DB-B21C-44BBECAE22B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B97-5748-40F1-89C7-D98CF3AA67DC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A9671-95CC-4F28-9BCB-3186278D04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B40F79-34F6-46D5-B575-A8BDB4605F7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3581401"/>
            <a:ext cx="36322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90600" y="2286000"/>
            <a:ext cx="36322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9625" y="1828800"/>
            <a:ext cx="422941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5" y="338667"/>
            <a:ext cx="413036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4028" y="2785533"/>
            <a:ext cx="4136673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B40F79-34F6-46D5-B575-A8BDB4605F7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050" y="1371600"/>
            <a:ext cx="386334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29304" y="1679429"/>
            <a:ext cx="9450324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338328"/>
            <a:ext cx="89154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3978" y="6250165"/>
            <a:ext cx="41022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9/29/2020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775" y="6250165"/>
            <a:ext cx="41022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3679" y="6250164"/>
            <a:ext cx="12586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2B40F79-34F6-46D5-B575-A8BDB4605F7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40" y="2675467"/>
            <a:ext cx="8025694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onarchive.com/show/agriculture-icons-by-aha-soft/cattle-icon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base.garant.ru/70116958/1b93c134b90c6071b4dc3f495464b753/#block_5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51753" y="1610857"/>
            <a:ext cx="6953692" cy="4862870"/>
          </a:xfrm>
        </p:spPr>
        <p:txBody>
          <a:bodyPr>
            <a:normAutofit fontScale="9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/>
            </a:r>
            <a:b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alt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/>
            </a:r>
            <a:br>
              <a:rPr lang="ru-RU" alt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/>
            </a:r>
            <a:b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/>
            </a:r>
            <a:b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alt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/>
            </a:r>
            <a:br>
              <a:rPr lang="ru-RU" alt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/>
            </a:r>
            <a:b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/>
            </a:r>
            <a:b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altLang="ru-RU" sz="1400" i="1" dirty="0" smtClean="0">
                <a:latin typeface="+mn-lt"/>
                <a:cs typeface="Times New Roman" pitchFamily="18" charset="0"/>
              </a:rPr>
              <a:t>29 сентября 2020 г.</a:t>
            </a:r>
            <a:br>
              <a:rPr lang="ru-RU" altLang="ru-RU" sz="1400" i="1" dirty="0" smtClean="0">
                <a:latin typeface="+mn-lt"/>
                <a:cs typeface="Times New Roman" pitchFamily="18" charset="0"/>
              </a:rPr>
            </a:br>
            <a:r>
              <a:rPr lang="ru-RU" altLang="ru-RU" sz="1400" i="1" dirty="0" smtClean="0">
                <a:latin typeface="+mn-lt"/>
                <a:cs typeface="Times New Roman" pitchFamily="18" charset="0"/>
              </a:rPr>
              <a:t>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/>
            </a:r>
            <a:b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2245" y="81315"/>
            <a:ext cx="86260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МИНИСТЕРСТВО СЕЛЬСКОГО ХОЗЯЙСТВА КАРАЧАЕВО-ЧЕРКЕССКОЙ РЕСПУБЛИКИ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17173" y="898813"/>
            <a:ext cx="765853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Публичное </a:t>
            </a:r>
            <a:r>
              <a:rPr lang="ru-RU" sz="3200" b="1" dirty="0">
                <a:solidFill>
                  <a:srgbClr val="008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обсуждение </a:t>
            </a:r>
            <a:r>
              <a:rPr lang="ru-RU" sz="3200" b="1" dirty="0" smtClean="0">
                <a:solidFill>
                  <a:srgbClr val="008000"/>
                </a:solidFill>
                <a:latin typeface="Arial Black" panose="020B0A04020102020204" pitchFamily="34" charset="0"/>
                <a:ea typeface="Times New Roman"/>
              </a:rPr>
              <a:t> по </a:t>
            </a:r>
            <a:r>
              <a:rPr lang="ru-RU" sz="3200" b="1" dirty="0">
                <a:solidFill>
                  <a:srgbClr val="008000"/>
                </a:solidFill>
                <a:latin typeface="Arial Black" panose="020B0A04020102020204" pitchFamily="34" charset="0"/>
                <a:ea typeface="Times New Roman"/>
              </a:rPr>
              <a:t>вопросам соблюдения обязательных требований законодательства </a:t>
            </a:r>
            <a:r>
              <a:rPr lang="ru-RU" sz="3200" b="1" smtClean="0">
                <a:solidFill>
                  <a:srgbClr val="008000"/>
                </a:solidFill>
                <a:latin typeface="Arial Black" panose="020B0A04020102020204" pitchFamily="34" charset="0"/>
                <a:ea typeface="Times New Roman"/>
              </a:rPr>
              <a:t>на тему «Государственный</a:t>
            </a:r>
            <a:r>
              <a:rPr lang="ru-RU" sz="3200" b="1" dirty="0" smtClean="0">
                <a:solidFill>
                  <a:srgbClr val="008000"/>
                </a:solidFill>
                <a:latin typeface="Arial Black" panose="020B0A04020102020204" pitchFamily="34" charset="0"/>
                <a:ea typeface="Times New Roman"/>
              </a:rPr>
              <a:t> </a:t>
            </a:r>
            <a:r>
              <a:rPr lang="ru-RU" sz="3200" b="1" dirty="0">
                <a:solidFill>
                  <a:srgbClr val="008000"/>
                </a:solidFill>
                <a:latin typeface="Arial Black" panose="020B0A04020102020204" pitchFamily="34" charset="0"/>
                <a:ea typeface="Times New Roman"/>
              </a:rPr>
              <a:t>надзор в области племенного животноводства</a:t>
            </a:r>
            <a:r>
              <a:rPr lang="ru-RU" sz="3200" b="1" dirty="0" smtClean="0">
                <a:solidFill>
                  <a:srgbClr val="008000"/>
                </a:solidFill>
                <a:latin typeface="Arial Black" panose="020B0A04020102020204" pitchFamily="34" charset="0"/>
                <a:ea typeface="Times New Roman"/>
              </a:rPr>
              <a:t>».</a:t>
            </a:r>
            <a:r>
              <a:rPr lang="ru-RU" sz="3200" b="1" dirty="0" smtClean="0">
                <a:solidFill>
                  <a:srgbClr val="0038A8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endParaRPr lang="ru-RU" sz="3200" b="1" dirty="0">
              <a:solidFill>
                <a:srgbClr val="0038A8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5379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681749" y="2421081"/>
            <a:ext cx="3044142" cy="417714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ru-RU" b="1" dirty="0" smtClean="0">
              <a:solidFill>
                <a:srgbClr val="000000"/>
              </a:solidFill>
              <a:latin typeface="Arial"/>
            </a:endParaRPr>
          </a:p>
          <a:p>
            <a:endParaRPr lang="ru-RU" b="1" dirty="0">
              <a:solidFill>
                <a:srgbClr val="000000"/>
              </a:solidFill>
              <a:latin typeface="Arial"/>
            </a:endParaRPr>
          </a:p>
          <a:p>
            <a:r>
              <a:rPr lang="ru-RU" b="1" dirty="0" smtClean="0">
                <a:solidFill>
                  <a:srgbClr val="000000"/>
                </a:solidFill>
                <a:latin typeface="Arial"/>
              </a:rPr>
              <a:t>  </a:t>
            </a:r>
            <a:r>
              <a:rPr lang="ru-RU" sz="5600" b="1" dirty="0" smtClean="0">
                <a:solidFill>
                  <a:srgbClr val="000000"/>
                </a:solidFill>
                <a:latin typeface="Arial"/>
              </a:rPr>
              <a:t>Племенные репродукторы II порядка производят и реализуют гибридный суточный молодняк или яйца для птицефабрик, инкубаторно-птицеводческих станций и другим юридическим и физическим лицам, производящим товарную продукцию.</a:t>
            </a:r>
          </a:p>
          <a:p>
            <a:pPr marL="0" indent="0">
              <a:buNone/>
            </a:pPr>
            <a:endParaRPr lang="ru-RU" sz="4300" b="1" dirty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endParaRPr lang="ru-RU" sz="4300" b="1" dirty="0" smtClean="0">
              <a:solidFill>
                <a:srgbClr val="000000"/>
              </a:solidFill>
              <a:latin typeface="Arial"/>
            </a:endParaRPr>
          </a:p>
          <a:p>
            <a:r>
              <a:rPr lang="ru-RU" sz="5600" b="1" dirty="0" smtClean="0">
                <a:solidFill>
                  <a:srgbClr val="000000"/>
                </a:solidFill>
                <a:latin typeface="Arial"/>
              </a:rPr>
              <a:t>Обязательной является ежегодная замена стада:  репродукторы II порядка, птицефабрики и др. товаропроизводители - за счет племенной продукции (родительских форм) из репродукторов I порядка не менее 4 раз в год.</a:t>
            </a:r>
          </a:p>
          <a:p>
            <a:pPr marL="0" indent="0">
              <a:buNone/>
            </a:pPr>
            <a:r>
              <a:rPr lang="ru-RU" sz="4300" b="1" dirty="0" smtClean="0">
                <a:solidFill>
                  <a:srgbClr val="000000"/>
                </a:solidFill>
                <a:latin typeface="Arial"/>
              </a:rPr>
              <a:t/>
            </a:r>
            <a:br>
              <a:rPr lang="ru-RU" sz="4300" b="1" dirty="0" smtClean="0">
                <a:solidFill>
                  <a:srgbClr val="000000"/>
                </a:solidFill>
                <a:latin typeface="Arial"/>
              </a:rPr>
            </a:br>
            <a:r>
              <a:rPr lang="ru-RU" sz="4300" b="1" dirty="0" smtClean="0">
                <a:solidFill>
                  <a:srgbClr val="000000"/>
                </a:solidFill>
                <a:latin typeface="Arial"/>
              </a:rPr>
              <a:t/>
            </a:r>
            <a:br>
              <a:rPr lang="ru-RU" sz="4300" b="1" dirty="0" smtClean="0">
                <a:solidFill>
                  <a:srgbClr val="000000"/>
                </a:solidFill>
                <a:latin typeface="Arial"/>
              </a:rPr>
            </a:br>
            <a:endParaRPr lang="ru-RU" sz="43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C6A0B1-8A38-4A9D-916C-09223C1737FE}" type="slidenum">
              <a:rPr lang="en-US" altLang="ru-RU" smtClean="0"/>
              <a:pPr>
                <a:defRPr/>
              </a:pPr>
              <a:t>9</a:t>
            </a:fld>
            <a:endParaRPr lang="en-US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129092"/>
            <a:ext cx="8915400" cy="115106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Минимальные </a:t>
            </a:r>
            <a:r>
              <a:rPr lang="ru-RU" sz="2400" dirty="0" smtClean="0">
                <a:solidFill>
                  <a:schemeClr val="bg1"/>
                </a:solidFill>
              </a:rPr>
              <a:t>требования, </a:t>
            </a:r>
            <a:r>
              <a:rPr lang="ru-RU" sz="2400" dirty="0">
                <a:solidFill>
                  <a:schemeClr val="bg1"/>
                </a:solidFill>
              </a:rPr>
              <a:t>предъявляемые к племенным организациям по </a:t>
            </a:r>
            <a:r>
              <a:rPr lang="ru-RU" sz="2400" dirty="0" smtClean="0">
                <a:solidFill>
                  <a:schemeClr val="bg1"/>
                </a:solidFill>
              </a:rPr>
              <a:t>разведению различных видов и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пород сельскохозяйственной птицы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828339" y="942807"/>
            <a:ext cx="8745967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Arial" pitchFamily="34" charset="0"/>
                <a:cs typeface="Arial" pitchFamily="34" charset="0"/>
              </a:rPr>
              <a:t>Племенные репродукторы  II порядка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80008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alt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br>
              <a:rPr kumimoji="0" lang="ru-RU" alt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alt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06769"/>
              </p:ext>
            </p:extLst>
          </p:nvPr>
        </p:nvGraphicFramePr>
        <p:xfrm>
          <a:off x="398033" y="2070042"/>
          <a:ext cx="5959736" cy="4644135"/>
        </p:xfrm>
        <a:graphic>
          <a:graphicData uri="http://schemas.openxmlformats.org/drawingml/2006/table">
            <a:tbl>
              <a:tblPr/>
              <a:tblGrid>
                <a:gridCol w="4984840"/>
                <a:gridCol w="974896"/>
              </a:tblGrid>
              <a:tr h="445739"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b="1" dirty="0">
                          <a:solidFill>
                            <a:srgbClr val="0038A8"/>
                          </a:solidFill>
                          <a:effectLst/>
                        </a:rPr>
                        <a:t>Показатели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b="1" dirty="0">
                          <a:solidFill>
                            <a:srgbClr val="0038A8"/>
                          </a:solidFill>
                          <a:effectLst/>
                        </a:rPr>
                        <a:t>Утки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2876">
                <a:tc>
                  <a:txBody>
                    <a:bodyPr/>
                    <a:lstStyle/>
                    <a:p>
                      <a:pPr indent="0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Поголовье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 несушек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, тыс. гол.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15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464">
                <a:tc>
                  <a:txBody>
                    <a:bodyPr/>
                    <a:lstStyle/>
                    <a:p>
                      <a:pPr indent="0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Классный состав племенного стада, % от общего поголовья: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0013">
                <a:tc>
                  <a:txBody>
                    <a:bodyPr/>
                    <a:lstStyle/>
                    <a:p>
                      <a:pPr indent="0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1 класса (прародители)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70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0013">
                <a:tc>
                  <a:txBody>
                    <a:bodyPr/>
                    <a:lstStyle/>
                    <a:p>
                      <a:pPr indent="0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2 класса (родители)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100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876">
                <a:tc>
                  <a:txBody>
                    <a:bodyPr/>
                    <a:lstStyle/>
                    <a:p>
                      <a:pPr indent="0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Яйценоскость на несушку за год, шт.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170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50">
                <a:tc>
                  <a:txBody>
                    <a:bodyPr/>
                    <a:lstStyle/>
                    <a:p>
                      <a:pPr indent="0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Оборот стада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464">
                <a:tc>
                  <a:txBody>
                    <a:bodyPr/>
                    <a:lstStyle/>
                    <a:p>
                      <a:pPr indent="0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Использование яиц на племенные цели, % от валового производства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70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013">
                <a:tc>
                  <a:txBody>
                    <a:bodyPr/>
                    <a:lstStyle/>
                    <a:p>
                      <a:pPr indent="0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Вывод молодняка, %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70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02">
                <a:tc>
                  <a:txBody>
                    <a:bodyPr/>
                    <a:lstStyle/>
                    <a:p>
                      <a:pPr indent="0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Сохранность молодняка (без выбраковки), %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92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02">
                <a:tc>
                  <a:txBody>
                    <a:bodyPr/>
                    <a:lstStyle/>
                    <a:p>
                      <a:pPr indent="0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Сохранность взрослой птицы (без выбраковки), %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94</a:t>
                      </a:r>
                    </a:p>
                  </a:txBody>
                  <a:tcPr marL="34288" marR="34288" marT="17144" marB="1714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310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6876406"/>
              </p:ext>
            </p:extLst>
          </p:nvPr>
        </p:nvGraphicFramePr>
        <p:xfrm>
          <a:off x="432019" y="1583551"/>
          <a:ext cx="8873346" cy="4545303"/>
        </p:xfrm>
        <a:graphic>
          <a:graphicData uri="http://schemas.openxmlformats.org/drawingml/2006/table">
            <a:tbl>
              <a:tblPr/>
              <a:tblGrid>
                <a:gridCol w="5132364"/>
                <a:gridCol w="1850802"/>
                <a:gridCol w="1890180"/>
              </a:tblGrid>
              <a:tr h="633635"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Показатели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 err="1">
                          <a:effectLst/>
                        </a:rPr>
                        <a:t>Племзаводы</a:t>
                      </a:r>
                      <a:endParaRPr lang="ru-RU" sz="1800" dirty="0">
                        <a:effectLst/>
                      </a:endParaRP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Племрепродукторы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2077">
                <a:tc>
                  <a:txBody>
                    <a:bodyPr/>
                    <a:lstStyle/>
                    <a:p>
                      <a:pPr indent="0"/>
                      <a:r>
                        <a:rPr lang="ru-RU" sz="1800" dirty="0">
                          <a:effectLst/>
                        </a:rPr>
                        <a:t>Наличие пчелиных семей, шт.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1600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200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2077">
                <a:tc>
                  <a:txBody>
                    <a:bodyPr/>
                    <a:lstStyle/>
                    <a:p>
                      <a:pPr indent="0"/>
                      <a:r>
                        <a:rPr lang="ru-RU" sz="1800" dirty="0">
                          <a:effectLst/>
                        </a:rPr>
                        <a:t>в том числе чистопородных, шт.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1600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200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33635">
                <a:tc>
                  <a:txBody>
                    <a:bodyPr/>
                    <a:lstStyle/>
                    <a:p>
                      <a:pPr indent="0"/>
                      <a:r>
                        <a:rPr lang="ru-RU" sz="1800" dirty="0">
                          <a:effectLst/>
                        </a:rPr>
                        <a:t>Количество пчелиных семей высших </a:t>
                      </a:r>
                      <a:r>
                        <a:rPr lang="ru-RU" sz="1800" dirty="0" err="1">
                          <a:effectLst/>
                        </a:rPr>
                        <a:t>бонитировочных</a:t>
                      </a:r>
                      <a:r>
                        <a:rPr lang="ru-RU" sz="1800" dirty="0">
                          <a:effectLst/>
                        </a:rPr>
                        <a:t> классов, %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70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50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05193">
                <a:tc>
                  <a:txBody>
                    <a:bodyPr/>
                    <a:lstStyle/>
                    <a:p>
                      <a:pPr indent="0"/>
                      <a:r>
                        <a:rPr lang="ru-RU" sz="1800" dirty="0">
                          <a:effectLst/>
                        </a:rPr>
                        <a:t>Реализация племенной продукции: </a:t>
                      </a:r>
                      <a:r>
                        <a:rPr lang="ru-RU" sz="1800" dirty="0" err="1">
                          <a:effectLst/>
                        </a:rPr>
                        <a:t>пчелопакеты</a:t>
                      </a:r>
                      <a:r>
                        <a:rPr lang="ru-RU" sz="1800" dirty="0">
                          <a:effectLst/>
                        </a:rPr>
                        <a:t>, % от наличия пчелосемей на начало года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50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50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33635">
                <a:tc>
                  <a:txBody>
                    <a:bodyPr/>
                    <a:lstStyle/>
                    <a:p>
                      <a:pPr indent="0"/>
                      <a:r>
                        <a:rPr lang="ru-RU" sz="1800" dirty="0">
                          <a:effectLst/>
                        </a:rPr>
                        <a:t>пчелиные матки на пчелиную семью, шт.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10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10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33635">
                <a:tc>
                  <a:txBody>
                    <a:bodyPr/>
                    <a:lstStyle/>
                    <a:p>
                      <a:pPr indent="0"/>
                      <a:r>
                        <a:rPr lang="ru-RU" sz="1800" dirty="0">
                          <a:effectLst/>
                        </a:rPr>
                        <a:t>Производство валового меда на одну семью, кг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20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2077">
                <a:tc>
                  <a:txBody>
                    <a:bodyPr/>
                    <a:lstStyle/>
                    <a:p>
                      <a:pPr indent="0"/>
                      <a:r>
                        <a:rPr lang="ru-RU" sz="1800" dirty="0">
                          <a:effectLst/>
                        </a:rPr>
                        <a:t>Сохранность пчелиных семей, %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95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95</a:t>
                      </a:r>
                    </a:p>
                  </a:txBody>
                  <a:tcPr marL="90519" marR="90519" marT="45260" marB="4526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C6A0B1-8A38-4A9D-916C-09223C1737FE}" type="slidenum">
              <a:rPr lang="en-US" altLang="ru-RU" smtClean="0"/>
              <a:pPr>
                <a:defRPr/>
              </a:pPr>
              <a:t>10</a:t>
            </a:fld>
            <a:endParaRPr lang="en-US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dirty="0">
                <a:solidFill>
                  <a:schemeClr val="bg1"/>
                </a:solidFill>
              </a:rPr>
              <a:t>Минимальные </a:t>
            </a:r>
            <a:r>
              <a:rPr lang="ru-RU" sz="2400" dirty="0" smtClean="0">
                <a:solidFill>
                  <a:schemeClr val="bg1"/>
                </a:solidFill>
              </a:rPr>
              <a:t>требования, предъявляемые </a:t>
            </a:r>
            <a:r>
              <a:rPr lang="ru-RU" sz="2400" dirty="0">
                <a:solidFill>
                  <a:schemeClr val="bg1"/>
                </a:solidFill>
              </a:rPr>
              <a:t>к племенным организациям по </a:t>
            </a:r>
            <a:r>
              <a:rPr lang="ru-RU" sz="2400" dirty="0" smtClean="0">
                <a:solidFill>
                  <a:schemeClr val="bg1"/>
                </a:solidFill>
              </a:rPr>
              <a:t>разведению пчел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22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C6A0B1-8A38-4A9D-916C-09223C1737FE}" type="slidenum">
              <a:rPr lang="en-US" altLang="ru-RU" smtClean="0"/>
              <a:pPr>
                <a:defRPr/>
              </a:pPr>
              <a:t>11</a:t>
            </a:fld>
            <a:endParaRPr lang="en-US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71" y="196850"/>
            <a:ext cx="9496670" cy="49244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Рейтинг распространённых нарушений  в области племенного животноводства  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77815" y="824924"/>
            <a:ext cx="9298017" cy="1487969"/>
          </a:xfrm>
          <a:prstGeom prst="roundRect">
            <a:avLst/>
          </a:prstGeom>
          <a:solidFill>
            <a:srgbClr val="7A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Нарушение порядка проведения контроля продуктивности</a:t>
            </a:r>
            <a:r>
              <a:rPr lang="ru-RU" b="1" dirty="0" smtClean="0">
                <a:solidFill>
                  <a:schemeClr val="bg1"/>
                </a:solidFill>
              </a:rPr>
              <a:t>, в том числе определения содержания жира и белка в молоке!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solidFill>
                  <a:schemeClr val="bg1"/>
                </a:solidFill>
              </a:rPr>
              <a:t>	1.Нарушение периодичности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>
                <a:solidFill>
                  <a:schemeClr val="bg1"/>
                </a:solidFill>
              </a:rPr>
              <a:t>	2</a:t>
            </a:r>
            <a:r>
              <a:rPr lang="ru-RU" i="1" dirty="0" smtClean="0">
                <a:solidFill>
                  <a:schemeClr val="bg1"/>
                </a:solidFill>
              </a:rPr>
              <a:t>. Не полный охват поголовья</a:t>
            </a:r>
          </a:p>
          <a:p>
            <a:pPr defTabSz="914400"/>
            <a:r>
              <a:rPr kumimoji="0" lang="ru-RU" b="0" i="1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</a:rPr>
              <a:t> </a:t>
            </a:r>
            <a:r>
              <a:rPr lang="ru-RU" i="1" dirty="0">
                <a:solidFill>
                  <a:schemeClr val="bg1"/>
                </a:solidFill>
              </a:rPr>
              <a:t>	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3. Не проводится вообще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90310" y="2388197"/>
            <a:ext cx="9341316" cy="849853"/>
          </a:xfrm>
          <a:prstGeom prst="roundRect">
            <a:avLst/>
          </a:prstGeom>
          <a:solidFill>
            <a:srgbClr val="7A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400"/>
            <a:r>
              <a:rPr lang="ru-RU" b="1" dirty="0">
                <a:solidFill>
                  <a:schemeClr val="bg1"/>
                </a:solidFill>
              </a:rPr>
              <a:t>Отсутствие реализации племенного молодняка, в том числе быков в организации по искусственному </a:t>
            </a:r>
            <a:r>
              <a:rPr lang="ru-RU" b="1" dirty="0" smtClean="0">
                <a:solidFill>
                  <a:schemeClr val="bg1"/>
                </a:solidFill>
              </a:rPr>
              <a:t>осеменению!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195970" y="3345627"/>
            <a:ext cx="9341316" cy="704013"/>
          </a:xfrm>
          <a:prstGeom prst="roundRect">
            <a:avLst/>
          </a:prstGeom>
          <a:solidFill>
            <a:srgbClr val="7A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ru-RU" b="1" dirty="0">
                <a:solidFill>
                  <a:schemeClr val="bg1"/>
                </a:solidFill>
              </a:rPr>
              <a:t>Реализация племенного молодняка без проведения генетической экспертизы на достоверность </a:t>
            </a:r>
            <a:r>
              <a:rPr lang="ru-RU" b="1" dirty="0" smtClean="0">
                <a:solidFill>
                  <a:schemeClr val="bg1"/>
                </a:solidFill>
              </a:rPr>
              <a:t>происхождения!</a:t>
            </a:r>
            <a:r>
              <a:rPr lang="ru-RU" i="1" dirty="0" smtClean="0">
                <a:solidFill>
                  <a:schemeClr val="bg1"/>
                </a:solidFill>
              </a:rPr>
              <a:t>       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190310" y="4173967"/>
            <a:ext cx="9273025" cy="559397"/>
          </a:xfrm>
          <a:prstGeom prst="roundRect">
            <a:avLst/>
          </a:prstGeom>
          <a:solidFill>
            <a:srgbClr val="7A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b="1" dirty="0">
                <a:solidFill>
                  <a:schemeClr val="bg1"/>
                </a:solidFill>
              </a:rPr>
              <a:t>Отсутствие в штате племенного хозяйства зоотехника-селекционера и учетчика по племенному </a:t>
            </a:r>
            <a:r>
              <a:rPr lang="ru-RU" b="1" dirty="0" smtClean="0">
                <a:solidFill>
                  <a:schemeClr val="bg1"/>
                </a:solidFill>
              </a:rPr>
              <a:t>делу!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177816" y="4910460"/>
            <a:ext cx="9514824" cy="1458068"/>
          </a:xfrm>
          <a:prstGeom prst="roundRect">
            <a:avLst/>
          </a:prstGeom>
          <a:solidFill>
            <a:srgbClr val="7A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Отсутствие действующего плана племенной работы!</a:t>
            </a: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endParaRPr lang="ru-RU" b="1" dirty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 Отсутствие автоматизированной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электронной базы учета племенной деятельности </a:t>
            </a:r>
            <a:r>
              <a:rPr lang="ru-RU" sz="1600" b="1" dirty="0" smtClean="0">
                <a:solidFill>
                  <a:schemeClr val="bg1"/>
                </a:solidFill>
              </a:rPr>
              <a:t>!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16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C6A0B1-8A38-4A9D-916C-09223C1737FE}" type="slidenum">
              <a:rPr lang="en-US" altLang="ru-RU" smtClean="0"/>
              <a:pPr>
                <a:defRPr/>
              </a:pPr>
              <a:t>12</a:t>
            </a:fld>
            <a:endParaRPr lang="en-US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520" y="2861005"/>
            <a:ext cx="9240837" cy="6771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Благодарим</a:t>
            </a:r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внимание!</a:t>
            </a:r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sz="44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95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A9671-95CC-4F28-9BCB-3186278D048F}" type="slidenum">
              <a:rPr lang="ru-RU" smtClean="0"/>
              <a:t>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0" y="128826"/>
            <a:ext cx="8905293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</a:rPr>
              <a:t>Осуществление  надзора в племенном животноводстве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5346" y="581519"/>
            <a:ext cx="88165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endParaRPr lang="ru-RU" sz="2400" b="1" dirty="0">
              <a:solidFill>
                <a:srgbClr val="3366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83604" y="1227850"/>
            <a:ext cx="3977598" cy="338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i="1" dirty="0" smtClean="0"/>
              <a:t>Нормативно-правовая база:</a:t>
            </a:r>
            <a:endParaRPr lang="ru-RU" sz="1600" b="1" i="1" dirty="0">
              <a:solidFill>
                <a:srgbClr val="3366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5557" y="1762129"/>
            <a:ext cx="9209314" cy="923330"/>
          </a:xfrm>
          <a:prstGeom prst="rect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Федеральный закон от 26.12.2008 № 294-ФЗ «О защите прав юридических лиц и индивидуальных предпринимателей при осуществлении государственного контроля (надзора) и муниципального контроля»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5557" y="4008234"/>
            <a:ext cx="9209314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Федеральный закон </a:t>
            </a:r>
            <a:r>
              <a:rPr lang="ru-RU" b="1" dirty="0"/>
              <a:t>от 03.08.1995 № 123-ФЗ «О племенном животноводстве»</a:t>
            </a:r>
            <a:endParaRPr lang="ru-RU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375557" y="4962863"/>
            <a:ext cx="9209313" cy="1200329"/>
          </a:xfrm>
          <a:prstGeom prst="rect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latin typeface="Calibri"/>
                <a:ea typeface="Calibri"/>
                <a:cs typeface="Times New Roman"/>
              </a:rPr>
              <a:t>Приказ Минсельхоза России от 17.11.2011 №431 «Об утверждении Правил в области племенного животноводства «Виды организаций, осуществляющих деятельность в области племенного животноводства», и о признании утратившими силу приказов Минсельхоза России 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131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/>
          <p:cNvSpPr txBox="1">
            <a:spLocks noGrp="1"/>
          </p:cNvSpPr>
          <p:nvPr>
            <p:ph idx="1"/>
          </p:nvPr>
        </p:nvSpPr>
        <p:spPr>
          <a:xfrm>
            <a:off x="605568" y="3717032"/>
            <a:ext cx="9127014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Предмет государственного надзора:</a:t>
            </a:r>
            <a:endParaRPr lang="ru-RU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2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428497" y="692696"/>
            <a:ext cx="9216229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</a:rPr>
              <a:t>Объекты надзора: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63504" y="1628800"/>
            <a:ext cx="8381095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юридические лица, индивидуальные предприниматели </a:t>
            </a:r>
            <a:r>
              <a:rPr lang="ru-RU" b="1" dirty="0"/>
              <a:t>и </a:t>
            </a:r>
            <a:r>
              <a:rPr lang="ru-RU" b="1" dirty="0" smtClean="0"/>
              <a:t>граждане </a:t>
            </a:r>
            <a:r>
              <a:rPr lang="ru-RU" b="1" dirty="0"/>
              <a:t>(</a:t>
            </a:r>
            <a:r>
              <a:rPr lang="ru-RU" b="1" dirty="0" smtClean="0"/>
              <a:t>крестьянские </a:t>
            </a:r>
            <a:r>
              <a:rPr lang="ru-RU" b="1" dirty="0"/>
              <a:t>(</a:t>
            </a:r>
            <a:r>
              <a:rPr lang="ru-RU" b="1" dirty="0" smtClean="0"/>
              <a:t>фермерские) хозяйства), осуществляющие </a:t>
            </a:r>
            <a:r>
              <a:rPr lang="ru-RU" b="1" dirty="0"/>
              <a:t>деятельность в области племенного животноводства</a:t>
            </a:r>
            <a:endParaRPr lang="ru-RU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4" descr="http://img1.liveinternet.ru/images/attach/c/0/42/929/42929271_happy_farme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149" t="2503" r="2149" b="2503"/>
          <a:stretch>
            <a:fillRect/>
          </a:stretch>
        </p:blipFill>
        <p:spPr bwMode="auto">
          <a:xfrm>
            <a:off x="272480" y="1628801"/>
            <a:ext cx="1014113" cy="923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351488" y="4637752"/>
            <a:ext cx="8381095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/>
              <a:t>соблюдение юридическими лицами и индивидуальными предпринимателями, гражданами  (крестьянскими (фермерскими) хозяйствами</a:t>
            </a:r>
            <a:r>
              <a:rPr lang="ru-RU" b="1" dirty="0" smtClean="0"/>
              <a:t>), </a:t>
            </a:r>
            <a:r>
              <a:rPr lang="ru-RU" b="1" dirty="0"/>
              <a:t>установленных Федеральным законом № </a:t>
            </a:r>
            <a:r>
              <a:rPr lang="ru-RU" b="1" dirty="0" smtClean="0"/>
              <a:t>123-ФЗ «</a:t>
            </a:r>
            <a:r>
              <a:rPr lang="ru-RU" b="1" dirty="0"/>
              <a:t>О племенном животноводстве»   обязательных требований  в сфере племенного животноводства.</a:t>
            </a:r>
            <a:endParaRPr lang="ru-RU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4" descr="cattle ico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72480" y="4797153"/>
            <a:ext cx="936104" cy="1014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25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215251" y="6381329"/>
            <a:ext cx="2311400" cy="184666"/>
          </a:xfrm>
        </p:spPr>
        <p:txBody>
          <a:bodyPr/>
          <a:lstStyle/>
          <a:p>
            <a:fld id="{2EFD9FE0-ADA2-467B-B132-ED4A4BA97149}" type="slidenum">
              <a:rPr lang="ru-RU" smtClean="0"/>
              <a:t>3</a:t>
            </a:fld>
            <a:endParaRPr lang="ru-RU" dirty="0"/>
          </a:p>
        </p:txBody>
      </p:sp>
      <p:sp>
        <p:nvSpPr>
          <p:cNvPr id="3" name="Заголовок 4"/>
          <p:cNvSpPr txBox="1">
            <a:spLocks/>
          </p:cNvSpPr>
          <p:nvPr/>
        </p:nvSpPr>
        <p:spPr>
          <a:xfrm>
            <a:off x="400614" y="116632"/>
            <a:ext cx="822960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</a:rPr>
              <a:t>Административные правонарушения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75" y="836712"/>
            <a:ext cx="8607329" cy="52894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3571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38249" y="3442446"/>
            <a:ext cx="8497421" cy="302289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Молочное скотоводство                                                 1</a:t>
            </a:r>
          </a:p>
          <a:p>
            <a:r>
              <a:rPr lang="ru-RU" dirty="0" smtClean="0"/>
              <a:t>Мясное скотоводство                                                      2</a:t>
            </a:r>
          </a:p>
          <a:p>
            <a:r>
              <a:rPr lang="ru-RU" dirty="0" err="1" smtClean="0"/>
              <a:t>Яководство</a:t>
            </a:r>
            <a:r>
              <a:rPr lang="ru-RU" dirty="0" smtClean="0"/>
              <a:t>                                                                          2</a:t>
            </a:r>
          </a:p>
          <a:p>
            <a:r>
              <a:rPr lang="ru-RU" dirty="0" smtClean="0"/>
              <a:t>Овцеводство                                                                       8</a:t>
            </a:r>
          </a:p>
          <a:p>
            <a:r>
              <a:rPr lang="ru-RU" dirty="0" smtClean="0"/>
              <a:t>Пчеловодство                                                                     1</a:t>
            </a:r>
          </a:p>
          <a:p>
            <a:r>
              <a:rPr lang="ru-RU" smtClean="0"/>
              <a:t>Коневодство                                                                       8</a:t>
            </a:r>
            <a:endParaRPr lang="ru-RU" dirty="0" smtClean="0"/>
          </a:p>
          <a:p>
            <a:r>
              <a:rPr lang="ru-RU" dirty="0" smtClean="0"/>
              <a:t>Разведение уток пекинской породы                          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C6A0B1-8A38-4A9D-916C-09223C1737FE}" type="slidenum">
              <a:rPr lang="en-US" altLang="ru-RU" smtClean="0"/>
              <a:pPr>
                <a:defRPr/>
              </a:pPr>
              <a:t>4</a:t>
            </a:fld>
            <a:endParaRPr lang="en-US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412456" y="379593"/>
            <a:ext cx="6848629" cy="2332401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Племенная база </a:t>
            </a:r>
            <a:r>
              <a:rPr lang="ru-RU" dirty="0">
                <a:solidFill>
                  <a:schemeClr val="bg1"/>
                </a:solidFill>
              </a:rPr>
              <a:t>К</a:t>
            </a:r>
            <a:r>
              <a:rPr lang="ru-RU" dirty="0" smtClean="0">
                <a:solidFill>
                  <a:schemeClr val="bg1"/>
                </a:solidFill>
              </a:rPr>
              <a:t>арачаево-Черкесской Республики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76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33105" y="188726"/>
            <a:ext cx="9690458" cy="1152044"/>
            <a:chOff x="0" y="250425"/>
            <a:chExt cx="9144000" cy="802311"/>
          </a:xfrm>
        </p:grpSpPr>
        <p:sp>
          <p:nvSpPr>
            <p:cNvPr id="6" name="TextBox 5"/>
            <p:cNvSpPr txBox="1"/>
            <p:nvPr/>
          </p:nvSpPr>
          <p:spPr>
            <a:xfrm>
              <a:off x="99121" y="250425"/>
              <a:ext cx="8308782" cy="407251"/>
            </a:xfrm>
            <a:prstGeom prst="rect">
              <a:avLst/>
            </a:prstGeom>
            <a:solidFill>
              <a:srgbClr val="314AC5"/>
            </a:solidFill>
          </p:spPr>
          <p:txBody>
            <a:bodyPr wrap="square">
              <a:spAutoFit/>
            </a:bodyPr>
            <a:lstStyle/>
            <a:p>
              <a:pPr algn="ctr" eaLnBrk="0" hangingPunct="0">
                <a:defRPr/>
              </a:pPr>
              <a:r>
                <a:rPr lang="ru-RU" altLang="ru-RU" sz="1600" b="1" dirty="0" smtClean="0">
                  <a:solidFill>
                    <a:schemeClr val="bg1"/>
                  </a:solidFill>
                  <a:latin typeface="Arial" pitchFamily="34" charset="0"/>
                </a:rPr>
                <a:t>Минимальные требования,  предъявляемые к племенным организациям по разведению крупного рогатого скота молочных пород</a:t>
              </a:r>
              <a:endParaRPr lang="en-GB" altLang="ru-RU" sz="16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1052736"/>
              <a:ext cx="9144000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Овал 12"/>
          <p:cNvSpPr/>
          <p:nvPr/>
        </p:nvSpPr>
        <p:spPr>
          <a:xfrm>
            <a:off x="8931442" y="6381328"/>
            <a:ext cx="624069" cy="28803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505608"/>
              </p:ext>
            </p:extLst>
          </p:nvPr>
        </p:nvGraphicFramePr>
        <p:xfrm>
          <a:off x="427731" y="883228"/>
          <a:ext cx="8815746" cy="51293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72869"/>
                <a:gridCol w="1495425"/>
                <a:gridCol w="1476375"/>
                <a:gridCol w="1471077"/>
              </a:tblGrid>
              <a:tr h="5492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Основные показатели</a:t>
                      </a:r>
                      <a:endParaRPr lang="ru-RU" sz="16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314A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Племенной завод</a:t>
                      </a:r>
                      <a:endParaRPr lang="ru-RU" sz="16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314A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Племенной репродуктор</a:t>
                      </a:r>
                      <a:endParaRPr lang="ru-RU" sz="16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314A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Генофондное</a:t>
                      </a:r>
                      <a:r>
                        <a:rPr lang="ru-RU" sz="16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хозяйство</a:t>
                      </a:r>
                      <a:endParaRPr lang="ru-RU" sz="16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314AC5"/>
                    </a:solidFill>
                  </a:tcPr>
                </a:tc>
              </a:tr>
              <a:tr h="588629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Численность коров, гол</a:t>
                      </a:r>
                      <a:endParaRPr lang="ru-RU" sz="14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314A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150</a:t>
                      </a:r>
                      <a:endParaRPr lang="ru-RU" sz="12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50</a:t>
                      </a:r>
                      <a:endParaRPr lang="ru-RU" sz="12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</a:t>
                      </a:r>
                      <a:endParaRPr lang="ru-RU" sz="12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</a:tr>
              <a:tr h="582198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Классный состав</a:t>
                      </a:r>
                      <a:r>
                        <a:rPr lang="ru-RU" sz="1400" b="1" baseline="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маточного стада, % от общего поголовья – класс элита-рекорд и элита, %</a:t>
                      </a:r>
                      <a:endParaRPr lang="ru-RU" sz="14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314A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80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</a:tr>
              <a:tr h="877347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Периодичность</a:t>
                      </a:r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контроля молочной продуктивности, в том числе с определением жира и белка в молоке, раз в месяц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314A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1/1</a:t>
                      </a:r>
                      <a:endParaRPr lang="ru-RU" sz="1200" b="1" kern="1200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1/1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1/1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</a:tr>
              <a:tr h="50537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Выход живых телят от 100 коров, гол</a:t>
                      </a:r>
                      <a:endParaRPr lang="ru-RU" sz="1600" b="1" kern="1200" dirty="0">
                        <a:solidFill>
                          <a:srgbClr val="FFFF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314AC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FF2F2F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80</a:t>
                      </a:r>
                      <a:endParaRPr lang="ru-RU" sz="1400" b="1" kern="1200" dirty="0">
                        <a:solidFill>
                          <a:srgbClr val="FF2F2F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FF2F2F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83</a:t>
                      </a:r>
                      <a:endParaRPr lang="ru-RU" sz="1400" b="1" kern="1200" dirty="0">
                        <a:solidFill>
                          <a:srgbClr val="FF2F2F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FF2F2F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80</a:t>
                      </a:r>
                      <a:endParaRPr lang="ru-RU" sz="1400" b="1" kern="1200" dirty="0">
                        <a:solidFill>
                          <a:srgbClr val="FF2F2F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</a:tr>
              <a:tr h="654973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Продажа молодняка</a:t>
                      </a:r>
                      <a:r>
                        <a:rPr lang="ru-RU" sz="1400" b="1" i="0" kern="1200" baseline="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от 100 коров всего/в том числе бычков, гол</a:t>
                      </a:r>
                      <a:endParaRPr lang="ru-RU" sz="1400" b="1" i="0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314AC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10/2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10/-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</a:tr>
              <a:tr h="873298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Проведение</a:t>
                      </a:r>
                      <a:r>
                        <a:rPr lang="ru-RU" sz="1400" b="1" i="0" kern="1200" baseline="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генетической экспертизы на достоверность происхождения: </a:t>
                      </a:r>
                    </a:p>
                    <a:p>
                      <a:pPr marL="285750" indent="-285750" algn="l">
                        <a:lnSpc>
                          <a:spcPts val="18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400" b="1" i="0" kern="1200" baseline="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коров </a:t>
                      </a:r>
                      <a:r>
                        <a:rPr lang="ru-RU" sz="1400" b="1" i="0" kern="1200" baseline="0" dirty="0" err="1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быкопроизводящей</a:t>
                      </a:r>
                      <a:r>
                        <a:rPr lang="ru-RU" sz="1400" b="1" i="0" kern="1200" baseline="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группы, %</a:t>
                      </a:r>
                    </a:p>
                    <a:p>
                      <a:pPr marL="285750" marR="0" indent="-285750" algn="l" defTabSz="932753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400" b="1" i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ремонтного молодняка на племенную продажу, %</a:t>
                      </a:r>
                    </a:p>
                    <a:p>
                      <a:pPr marL="0" indent="0" algn="l">
                        <a:lnSpc>
                          <a:spcPts val="18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ru-RU" sz="1400" b="1" i="0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314AC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</a:p>
                  </a:txBody>
                  <a:tcPr marL="45749" marR="457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/>
                </a:tc>
              </a:tr>
            </a:tbl>
          </a:graphicData>
        </a:graphic>
      </p:graphicFrame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9FE0-ADA2-467B-B132-ED4A4BA9714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4" name="Овал 3"/>
          <p:cNvSpPr/>
          <p:nvPr/>
        </p:nvSpPr>
        <p:spPr bwMode="auto">
          <a:xfrm>
            <a:off x="5245757" y="2857499"/>
            <a:ext cx="665254" cy="414338"/>
          </a:xfrm>
          <a:prstGeom prst="ellipse">
            <a:avLst/>
          </a:prstGeom>
          <a:noFill/>
          <a:ln w="9525" cap="flat" cmpd="sng" algn="ctr">
            <a:solidFill>
              <a:srgbClr val="FF2F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Овал 10"/>
          <p:cNvSpPr/>
          <p:nvPr/>
        </p:nvSpPr>
        <p:spPr bwMode="auto">
          <a:xfrm>
            <a:off x="6722132" y="2857499"/>
            <a:ext cx="665254" cy="414338"/>
          </a:xfrm>
          <a:prstGeom prst="ellipse">
            <a:avLst/>
          </a:prstGeom>
          <a:noFill/>
          <a:ln w="9525" cap="flat" cmpd="sng" algn="ctr">
            <a:solidFill>
              <a:srgbClr val="FF2F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Овал 11"/>
          <p:cNvSpPr/>
          <p:nvPr/>
        </p:nvSpPr>
        <p:spPr bwMode="auto">
          <a:xfrm>
            <a:off x="8169932" y="2857499"/>
            <a:ext cx="665254" cy="414338"/>
          </a:xfrm>
          <a:prstGeom prst="ellipse">
            <a:avLst/>
          </a:prstGeom>
          <a:noFill/>
          <a:ln w="9525" cap="flat" cmpd="sng" algn="ctr">
            <a:solidFill>
              <a:srgbClr val="FF2F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Овал 13"/>
          <p:cNvSpPr/>
          <p:nvPr/>
        </p:nvSpPr>
        <p:spPr bwMode="auto">
          <a:xfrm>
            <a:off x="5245757" y="4133849"/>
            <a:ext cx="665254" cy="414338"/>
          </a:xfrm>
          <a:prstGeom prst="ellipse">
            <a:avLst/>
          </a:prstGeom>
          <a:noFill/>
          <a:ln w="9525" cap="flat" cmpd="sng" algn="ctr">
            <a:solidFill>
              <a:srgbClr val="FF2F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6722132" y="4124323"/>
            <a:ext cx="665254" cy="414338"/>
          </a:xfrm>
          <a:prstGeom prst="ellipse">
            <a:avLst/>
          </a:prstGeom>
          <a:noFill/>
          <a:ln w="9525" cap="flat" cmpd="sng" algn="ctr">
            <a:solidFill>
              <a:srgbClr val="FF2F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 rot="5400000">
            <a:off x="7440213" y="2971561"/>
            <a:ext cx="211934" cy="45719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Овал 16"/>
          <p:cNvSpPr/>
          <p:nvPr/>
        </p:nvSpPr>
        <p:spPr bwMode="auto">
          <a:xfrm flipH="1">
            <a:off x="6047897" y="3183252"/>
            <a:ext cx="54292" cy="8858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 rot="5400000">
            <a:off x="5957886" y="2987039"/>
            <a:ext cx="242889" cy="45719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 rot="5400000">
            <a:off x="8835238" y="2956084"/>
            <a:ext cx="242889" cy="45719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 bwMode="auto">
          <a:xfrm rot="5400000">
            <a:off x="5903594" y="4232434"/>
            <a:ext cx="242889" cy="45719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 rot="5400000">
            <a:off x="7381398" y="4222908"/>
            <a:ext cx="242889" cy="45719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Овал 21"/>
          <p:cNvSpPr/>
          <p:nvPr/>
        </p:nvSpPr>
        <p:spPr bwMode="auto">
          <a:xfrm flipH="1">
            <a:off x="7447870" y="4427695"/>
            <a:ext cx="75451" cy="6024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Овал 22"/>
          <p:cNvSpPr/>
          <p:nvPr/>
        </p:nvSpPr>
        <p:spPr bwMode="auto">
          <a:xfrm flipH="1">
            <a:off x="5988162" y="4434123"/>
            <a:ext cx="59736" cy="53818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Овал 23"/>
          <p:cNvSpPr/>
          <p:nvPr/>
        </p:nvSpPr>
        <p:spPr bwMode="auto">
          <a:xfrm flipH="1">
            <a:off x="7525703" y="3164438"/>
            <a:ext cx="51776" cy="74297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Овал 24"/>
          <p:cNvSpPr/>
          <p:nvPr/>
        </p:nvSpPr>
        <p:spPr bwMode="auto">
          <a:xfrm>
            <a:off x="8925997" y="3173726"/>
            <a:ext cx="53545" cy="65009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85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33105" y="188726"/>
            <a:ext cx="9690458" cy="1152044"/>
            <a:chOff x="0" y="250425"/>
            <a:chExt cx="9144000" cy="802311"/>
          </a:xfrm>
        </p:grpSpPr>
        <p:sp>
          <p:nvSpPr>
            <p:cNvPr id="6" name="TextBox 5"/>
            <p:cNvSpPr txBox="1"/>
            <p:nvPr/>
          </p:nvSpPr>
          <p:spPr>
            <a:xfrm>
              <a:off x="99121" y="250425"/>
              <a:ext cx="8308782" cy="407251"/>
            </a:xfrm>
            <a:prstGeom prst="rect">
              <a:avLst/>
            </a:prstGeom>
            <a:solidFill>
              <a:srgbClr val="314AC5"/>
            </a:solidFill>
          </p:spPr>
          <p:txBody>
            <a:bodyPr wrap="square">
              <a:spAutoFit/>
            </a:bodyPr>
            <a:lstStyle/>
            <a:p>
              <a:pPr algn="ctr" eaLnBrk="0" hangingPunct="0">
                <a:defRPr/>
              </a:pPr>
              <a:r>
                <a:rPr lang="ru-RU" altLang="ru-RU" sz="1600" b="1" dirty="0" smtClean="0">
                  <a:solidFill>
                    <a:prstClr val="white"/>
                  </a:solidFill>
                  <a:latin typeface="Arial" pitchFamily="34" charset="0"/>
                </a:rPr>
                <a:t>Минимальные требования,  предъявляемые к племенным организациям по разведению крупного рогатого скота мясных пород</a:t>
              </a:r>
              <a:endParaRPr lang="en-GB" altLang="ru-RU" sz="1600" b="1" dirty="0">
                <a:solidFill>
                  <a:prstClr val="white"/>
                </a:solidFill>
                <a:latin typeface="Arial" pitchFamily="34" charset="0"/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1052736"/>
              <a:ext cx="9144000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Овал 12"/>
          <p:cNvSpPr/>
          <p:nvPr/>
        </p:nvSpPr>
        <p:spPr>
          <a:xfrm>
            <a:off x="8931442" y="6381328"/>
            <a:ext cx="624069" cy="28803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282232"/>
              </p:ext>
            </p:extLst>
          </p:nvPr>
        </p:nvGraphicFramePr>
        <p:xfrm>
          <a:off x="550718" y="1080654"/>
          <a:ext cx="8692760" cy="4858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9883"/>
                <a:gridCol w="1454726"/>
                <a:gridCol w="1517074"/>
                <a:gridCol w="1471077"/>
              </a:tblGrid>
              <a:tr h="5578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Основные показатели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Племенной завод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Племенной репродуктор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Генофондное</a:t>
                      </a:r>
                      <a:r>
                        <a:rPr lang="ru-RU" sz="16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хозяйство</a:t>
                      </a:r>
                      <a:endParaRPr lang="ru-RU" sz="16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97865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Численность коров, гол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</a:t>
                      </a:r>
                      <a:endParaRPr lang="ru-RU" sz="12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79598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Количество животных классов элита-рекорд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и элита (по комплексу признаков),%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:</a:t>
                      </a: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быки-производители/коровы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100/70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100/50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90/40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8911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Удельный вес чистопородных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животных, %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быки-производители/коровы</a:t>
                      </a: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100/100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100/70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100/100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749932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Продажа молодняка</a:t>
                      </a:r>
                      <a:r>
                        <a:rPr lang="ru-RU" sz="14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от 100 коров всего/в том числе бычков, гол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15/5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10/2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76160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Проведение</a:t>
                      </a:r>
                      <a:r>
                        <a:rPr lang="ru-RU" sz="14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генетической экспертизы на достоверность происхождения: </a:t>
                      </a:r>
                    </a:p>
                    <a:p>
                      <a:pPr marL="285750" indent="-285750" algn="l">
                        <a:lnSpc>
                          <a:spcPts val="18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4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коров </a:t>
                      </a:r>
                      <a:r>
                        <a:rPr lang="ru-RU" sz="1400" b="1" i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быкопроизводящей</a:t>
                      </a:r>
                      <a:r>
                        <a:rPr lang="ru-RU" sz="14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группы, %</a:t>
                      </a:r>
                    </a:p>
                    <a:p>
                      <a:pPr marL="285750" marR="0" lvl="0" indent="-285750" algn="l" defTabSz="932753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быки-производители, %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indent="0" algn="l">
                        <a:lnSpc>
                          <a:spcPts val="18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  <a:endParaRPr lang="ru-RU" sz="12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49" marR="45749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9FE0-ADA2-467B-B132-ED4A4BA971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Овал 3"/>
          <p:cNvSpPr/>
          <p:nvPr/>
        </p:nvSpPr>
        <p:spPr bwMode="auto">
          <a:xfrm>
            <a:off x="5178334" y="3131343"/>
            <a:ext cx="665254" cy="414338"/>
          </a:xfrm>
          <a:prstGeom prst="ellipse">
            <a:avLst/>
          </a:prstGeom>
          <a:noFill/>
          <a:ln w="9525" cap="flat" cmpd="sng" algn="ctr">
            <a:solidFill>
              <a:srgbClr val="FF2F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11" name="Овал 10"/>
          <p:cNvSpPr/>
          <p:nvPr/>
        </p:nvSpPr>
        <p:spPr bwMode="auto">
          <a:xfrm>
            <a:off x="6722132" y="3141514"/>
            <a:ext cx="665254" cy="414338"/>
          </a:xfrm>
          <a:prstGeom prst="ellipse">
            <a:avLst/>
          </a:prstGeom>
          <a:noFill/>
          <a:ln w="9525" cap="flat" cmpd="sng" algn="ctr">
            <a:solidFill>
              <a:srgbClr val="FF2F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 bwMode="auto">
          <a:xfrm>
            <a:off x="8169932" y="3183252"/>
            <a:ext cx="665254" cy="414338"/>
          </a:xfrm>
          <a:prstGeom prst="ellipse">
            <a:avLst/>
          </a:prstGeom>
          <a:noFill/>
          <a:ln w="9525" cap="flat" cmpd="sng" algn="ctr">
            <a:solidFill>
              <a:srgbClr val="FF2F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6722132" y="3924559"/>
            <a:ext cx="665254" cy="379051"/>
          </a:xfrm>
          <a:prstGeom prst="ellipse">
            <a:avLst/>
          </a:prstGeom>
          <a:noFill/>
          <a:ln w="9525" cap="flat" cmpd="sng" algn="ctr">
            <a:solidFill>
              <a:srgbClr val="FF2F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 rot="5400000">
            <a:off x="7430757" y="3192192"/>
            <a:ext cx="211934" cy="45719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 flipH="1">
            <a:off x="6068041" y="3460126"/>
            <a:ext cx="54292" cy="8858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 rot="5400000">
            <a:off x="5969456" y="3233386"/>
            <a:ext cx="242889" cy="45719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 rot="5400000">
            <a:off x="8853902" y="3204684"/>
            <a:ext cx="242889" cy="45719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 bwMode="auto">
          <a:xfrm rot="5400000">
            <a:off x="5837325" y="4047361"/>
            <a:ext cx="361406" cy="45719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 rot="5400000">
            <a:off x="7364618" y="4081400"/>
            <a:ext cx="293326" cy="45719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 flipH="1">
            <a:off x="7466479" y="4304724"/>
            <a:ext cx="75451" cy="6024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 flipH="1">
            <a:off x="5988161" y="4311152"/>
            <a:ext cx="59736" cy="53818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 flipH="1">
            <a:off x="7504205" y="3438879"/>
            <a:ext cx="51776" cy="74297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  <p:sp>
        <p:nvSpPr>
          <p:cNvPr id="25" name="Овал 24"/>
          <p:cNvSpPr/>
          <p:nvPr/>
        </p:nvSpPr>
        <p:spPr bwMode="auto">
          <a:xfrm>
            <a:off x="8952769" y="3480672"/>
            <a:ext cx="53545" cy="65009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 sz="1200" i="1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64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782095"/>
              </p:ext>
            </p:extLst>
          </p:nvPr>
        </p:nvGraphicFramePr>
        <p:xfrm>
          <a:off x="342900" y="1108039"/>
          <a:ext cx="9310253" cy="5360590"/>
        </p:xfrm>
        <a:graphic>
          <a:graphicData uri="http://schemas.openxmlformats.org/drawingml/2006/table">
            <a:tbl>
              <a:tblPr/>
              <a:tblGrid>
                <a:gridCol w="4379707"/>
                <a:gridCol w="1788702"/>
                <a:gridCol w="1704767"/>
                <a:gridCol w="1437077"/>
              </a:tblGrid>
              <a:tr h="885985"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Показатели</a:t>
                      </a: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err="1">
                          <a:effectLst/>
                        </a:rPr>
                        <a:t>Племзаводы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err="1">
                          <a:effectLst/>
                        </a:rPr>
                        <a:t>Племрепродукторы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err="1">
                          <a:effectLst/>
                        </a:rPr>
                        <a:t>Генофондные</a:t>
                      </a:r>
                      <a:endParaRPr lang="ru-RU" sz="2000" dirty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>
                          <a:effectLst/>
                        </a:rPr>
                        <a:t>хозяйства</a:t>
                      </a: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98691">
                <a:tc>
                  <a:txBody>
                    <a:bodyPr/>
                    <a:lstStyle/>
                    <a:p>
                      <a:pPr indent="0"/>
                      <a:r>
                        <a:rPr lang="ru-RU" sz="2000" dirty="0" smtClean="0">
                          <a:effectLst/>
                        </a:rPr>
                        <a:t>Численность маток и ярок старше 1 года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1500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800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300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98691">
                <a:tc>
                  <a:txBody>
                    <a:bodyPr/>
                    <a:lstStyle/>
                    <a:p>
                      <a:pPr indent="0"/>
                      <a:r>
                        <a:rPr lang="ru-RU" sz="2000" dirty="0" smtClean="0">
                          <a:effectLst/>
                        </a:rPr>
                        <a:t>В том числе чистопородных,%, из них класса элита и 1 класса, %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100/80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100/70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100/70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885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effectLst/>
                        </a:rPr>
                        <a:t>Продажа племенного молодняка от 100 маток, </a:t>
                      </a:r>
                      <a:r>
                        <a:rPr lang="ru-RU" sz="2000" dirty="0" smtClean="0">
                          <a:effectLst/>
                        </a:rPr>
                        <a:t>гол.,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в том числе: баранчиков (козликов)</a:t>
                      </a: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15/8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15/3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-</a:t>
                      </a: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986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из них класса элита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272C0"/>
                          </a:solidFill>
                          <a:effectLst/>
                          <a:uLnTx/>
                          <a:uFillTx/>
                          <a:latin typeface="+mn-lt"/>
                          <a:hlinkClick r:id="rId2"/>
                        </a:rPr>
                        <a:t>*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, % и ярок 1 класса и элита, %</a:t>
                      </a: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50/50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40/40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-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25527">
                <a:tc>
                  <a:txBody>
                    <a:bodyPr/>
                    <a:lstStyle/>
                    <a:p>
                      <a:pPr indent="0"/>
                      <a:r>
                        <a:rPr lang="ru-RU" sz="2000" dirty="0" smtClean="0">
                          <a:effectLst/>
                        </a:rPr>
                        <a:t>Сохранность молодняка к отбивке,%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95 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95 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     95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73280">
                <a:tc>
                  <a:txBody>
                    <a:bodyPr/>
                    <a:lstStyle/>
                    <a:p>
                      <a:pPr indent="0"/>
                      <a:r>
                        <a:rPr lang="ru-RU" sz="2000" dirty="0" smtClean="0">
                          <a:effectLst/>
                        </a:rPr>
                        <a:t>Генетическая экспертиза достоверности происхождения</a:t>
                      </a:r>
                      <a:r>
                        <a:rPr lang="ru-RU" sz="2000" baseline="0" dirty="0" smtClean="0">
                          <a:effectLst/>
                        </a:rPr>
                        <a:t> и наличия генетических аномалий бараны-производители,%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100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100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/>
                        </a:rPr>
                        <a:t>    100</a:t>
                      </a:r>
                      <a:endParaRPr lang="ru-RU" sz="2000" dirty="0">
                        <a:effectLst/>
                      </a:endParaRPr>
                    </a:p>
                  </a:txBody>
                  <a:tcPr marL="25570" marR="25570" marT="12785" marB="127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C6A0B1-8A38-4A9D-916C-09223C1737FE}" type="slidenum">
              <a:rPr lang="en-US" altLang="ru-RU" smtClean="0"/>
              <a:pPr>
                <a:defRPr/>
              </a:pPr>
              <a:t>7</a:t>
            </a:fld>
            <a:endParaRPr lang="en-US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237" y="0"/>
            <a:ext cx="8915400" cy="974557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Минимальные </a:t>
            </a:r>
            <a:r>
              <a:rPr lang="ru-RU" sz="2400" dirty="0" smtClean="0">
                <a:solidFill>
                  <a:schemeClr val="bg1"/>
                </a:solidFill>
              </a:rPr>
              <a:t>требования, </a:t>
            </a:r>
            <a:r>
              <a:rPr lang="ru-RU" sz="2400" dirty="0">
                <a:solidFill>
                  <a:schemeClr val="bg1"/>
                </a:solidFill>
              </a:rPr>
              <a:t>предъявляемые к племенным </a:t>
            </a:r>
            <a:r>
              <a:rPr lang="ru-RU" sz="2700" dirty="0">
                <a:solidFill>
                  <a:schemeClr val="bg1"/>
                </a:solidFill>
              </a:rPr>
              <a:t>организациям</a:t>
            </a:r>
            <a:r>
              <a:rPr lang="ru-RU" sz="2400" dirty="0">
                <a:solidFill>
                  <a:schemeClr val="bg1"/>
                </a:solidFill>
              </a:rPr>
              <a:t> по </a:t>
            </a:r>
            <a:r>
              <a:rPr lang="ru-RU" sz="2400" dirty="0" smtClean="0">
                <a:solidFill>
                  <a:schemeClr val="bg1"/>
                </a:solidFill>
              </a:rPr>
              <a:t>разведению овец и коз различных пород (кроме романовской и каракульской пород и коз молочных пород)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6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7612772"/>
              </p:ext>
            </p:extLst>
          </p:nvPr>
        </p:nvGraphicFramePr>
        <p:xfrm>
          <a:off x="132348" y="1294203"/>
          <a:ext cx="9346350" cy="5503639"/>
        </p:xfrm>
        <a:graphic>
          <a:graphicData uri="http://schemas.openxmlformats.org/drawingml/2006/table">
            <a:tbl>
              <a:tblPr/>
              <a:tblGrid>
                <a:gridCol w="5594684"/>
                <a:gridCol w="890337"/>
                <a:gridCol w="1333865"/>
                <a:gridCol w="1527464"/>
              </a:tblGrid>
              <a:tr h="928971"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Показатели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err="1">
                          <a:effectLst/>
                        </a:rPr>
                        <a:t>Племзавод</a:t>
                      </a:r>
                      <a:endParaRPr lang="ru-RU" sz="2000" dirty="0">
                        <a:effectLst/>
                      </a:endParaRP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err="1">
                          <a:effectLst/>
                        </a:rPr>
                        <a:t>Племрепродуктор</a:t>
                      </a:r>
                      <a:endParaRPr lang="ru-RU" sz="2000" dirty="0">
                        <a:effectLst/>
                      </a:endParaRP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 err="1">
                          <a:effectLst/>
                        </a:rPr>
                        <a:t>Генофондное</a:t>
                      </a:r>
                      <a:endParaRPr lang="ru-RU" sz="2000" dirty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>
                          <a:effectLst/>
                        </a:rPr>
                        <a:t>хозяйство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90357"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1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2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3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4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08802">
                <a:tc>
                  <a:txBody>
                    <a:bodyPr/>
                    <a:lstStyle/>
                    <a:p>
                      <a:pPr indent="0"/>
                      <a:r>
                        <a:rPr lang="ru-RU" sz="2000" dirty="0" smtClean="0">
                          <a:effectLst/>
                        </a:rPr>
                        <a:t>Численность жеребцов-производителей</a:t>
                      </a:r>
                      <a:r>
                        <a:rPr lang="ru-RU" sz="2000" baseline="0" dirty="0" smtClean="0">
                          <a:effectLst/>
                        </a:rPr>
                        <a:t> и кобыл, гол. при конюшенно-пастбищном содержании: жеребцы/кобылы</a:t>
                      </a:r>
                      <a:endParaRPr lang="ru-RU" sz="2000" dirty="0">
                        <a:effectLst/>
                      </a:endParaRP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3/30</a:t>
                      </a:r>
                      <a:endParaRPr lang="ru-RU" sz="2000" dirty="0">
                        <a:effectLst/>
                      </a:endParaRP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2/20</a:t>
                      </a:r>
                      <a:endParaRPr lang="ru-RU" sz="2000" dirty="0">
                        <a:effectLst/>
                      </a:endParaRP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3/50</a:t>
                      </a:r>
                      <a:endParaRPr lang="ru-RU" sz="2000" dirty="0">
                        <a:effectLst/>
                      </a:endParaRP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09471">
                <a:tc>
                  <a:txBody>
                    <a:bodyPr/>
                    <a:lstStyle/>
                    <a:p>
                      <a:pPr indent="0"/>
                      <a:r>
                        <a:rPr lang="ru-RU" sz="2000" dirty="0" smtClean="0">
                          <a:effectLst/>
                        </a:rPr>
                        <a:t>Количество</a:t>
                      </a:r>
                      <a:r>
                        <a:rPr lang="ru-RU" sz="2000" baseline="0" dirty="0" smtClean="0">
                          <a:effectLst/>
                        </a:rPr>
                        <a:t> чистопородных лошадей от наличия), %</a:t>
                      </a:r>
                    </a:p>
                    <a:p>
                      <a:pPr indent="0"/>
                      <a:r>
                        <a:rPr lang="ru-RU" sz="2000" baseline="0" dirty="0" smtClean="0">
                          <a:effectLst/>
                        </a:rPr>
                        <a:t>Жеребцы/кобылы</a:t>
                      </a:r>
                      <a:endParaRPr lang="ru-RU" sz="2000" dirty="0">
                        <a:effectLst/>
                      </a:endParaRP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100/100</a:t>
                      </a:r>
                      <a:endParaRPr lang="ru-RU" sz="2000" dirty="0">
                        <a:effectLst/>
                      </a:endParaRP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100/100</a:t>
                      </a:r>
                      <a:endParaRPr lang="ru-RU" sz="2000" dirty="0">
                        <a:effectLst/>
                      </a:endParaRP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100/100</a:t>
                      </a:r>
                      <a:endParaRPr lang="ru-RU" sz="2000" dirty="0">
                        <a:effectLst/>
                      </a:endParaRP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289734">
                <a:tc>
                  <a:txBody>
                    <a:bodyPr/>
                    <a:lstStyle/>
                    <a:p>
                      <a:pPr indent="0"/>
                      <a:r>
                        <a:rPr lang="ru-RU" sz="2000" dirty="0">
                          <a:effectLst/>
                        </a:rPr>
                        <a:t>Реализация племенного молодняка класса</a:t>
                      </a:r>
                    </a:p>
                    <a:p>
                      <a:pPr indent="0"/>
                      <a:r>
                        <a:rPr lang="ru-RU" sz="2000" dirty="0">
                          <a:effectLst/>
                        </a:rPr>
                        <a:t>элита, % от общего числа реализованных животных</a:t>
                      </a:r>
                    </a:p>
                    <a:p>
                      <a:pPr indent="0"/>
                      <a:r>
                        <a:rPr lang="ru-RU" sz="2000" dirty="0">
                          <a:effectLst/>
                        </a:rPr>
                        <a:t>в том числе: верховые и рысистые породы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 smtClean="0">
                        <a:effectLst/>
                      </a:endParaRPr>
                    </a:p>
                    <a:p>
                      <a:endParaRPr lang="ru-RU" sz="2000" dirty="0" smtClean="0">
                        <a:effectLst/>
                      </a:endParaRPr>
                    </a:p>
                    <a:p>
                      <a:endParaRPr lang="ru-RU" sz="2000" dirty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>
                          <a:effectLst/>
                        </a:rPr>
                        <a:t>80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 smtClean="0">
                        <a:effectLst/>
                      </a:endParaRPr>
                    </a:p>
                    <a:p>
                      <a:endParaRPr lang="ru-RU" sz="2000" dirty="0" smtClean="0">
                        <a:effectLst/>
                      </a:endParaRPr>
                    </a:p>
                    <a:p>
                      <a:endParaRPr lang="ru-RU" sz="2000" dirty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>
                          <a:effectLst/>
                        </a:rPr>
                        <a:t>60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 smtClean="0">
                        <a:effectLst/>
                      </a:endParaRPr>
                    </a:p>
                    <a:p>
                      <a:endParaRPr lang="ru-RU" sz="2000" dirty="0" smtClean="0">
                        <a:effectLst/>
                      </a:endParaRPr>
                    </a:p>
                    <a:p>
                      <a:endParaRPr lang="ru-RU" sz="2000" dirty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>
                          <a:effectLst/>
                        </a:rPr>
                        <a:t>-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25381">
                <a:tc>
                  <a:txBody>
                    <a:bodyPr/>
                    <a:lstStyle/>
                    <a:p>
                      <a:pPr indent="0"/>
                      <a:r>
                        <a:rPr lang="ru-RU" sz="2000" dirty="0">
                          <a:effectLst/>
                        </a:rPr>
                        <a:t>тяжеловозные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70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55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-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38435">
                <a:tc>
                  <a:txBody>
                    <a:bodyPr/>
                    <a:lstStyle/>
                    <a:p>
                      <a:pPr indent="0"/>
                      <a:r>
                        <a:rPr lang="ru-RU" sz="2000" dirty="0">
                          <a:effectLst/>
                        </a:rPr>
                        <a:t>породы местного значения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50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45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-</a:t>
                      </a:r>
                    </a:p>
                  </a:txBody>
                  <a:tcPr marL="23821" marR="23821" marT="11910" marB="1191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323679" y="6238132"/>
            <a:ext cx="1258645" cy="365125"/>
          </a:xfrm>
        </p:spPr>
        <p:txBody>
          <a:bodyPr/>
          <a:lstStyle/>
          <a:p>
            <a:pPr>
              <a:defRPr/>
            </a:pPr>
            <a:fld id="{35C6A0B1-8A38-4A9D-916C-09223C1737FE}" type="slidenum">
              <a:rPr lang="en-US" altLang="ru-RU" smtClean="0"/>
              <a:pPr>
                <a:defRPr/>
              </a:pPr>
              <a:t>8</a:t>
            </a:fld>
            <a:endParaRPr lang="en-US" alt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40632"/>
            <a:ext cx="8708858" cy="79408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Минимальные </a:t>
            </a:r>
            <a:r>
              <a:rPr lang="ru-RU" sz="2400" dirty="0" smtClean="0">
                <a:solidFill>
                  <a:schemeClr val="bg1"/>
                </a:solidFill>
              </a:rPr>
              <a:t>требования, </a:t>
            </a:r>
            <a:r>
              <a:rPr lang="ru-RU" sz="2400" dirty="0">
                <a:solidFill>
                  <a:schemeClr val="bg1"/>
                </a:solidFill>
              </a:rPr>
              <a:t>предъявляемые к племенным организациям по </a:t>
            </a:r>
            <a:r>
              <a:rPr lang="ru-RU" sz="2400" dirty="0" smtClean="0">
                <a:solidFill>
                  <a:schemeClr val="bg1"/>
                </a:solidFill>
              </a:rPr>
              <a:t>разведению лошадей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96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.RB8.lYDeEWTPepbkWFXe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dxK.04qETE2UHBnEjQVcN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dxK.04qETE2UHBnEjQVcN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dxK.04qETE2UHBnEjQVcNw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17180</TotalTime>
  <Words>917</Words>
  <Application>Microsoft Office PowerPoint</Application>
  <PresentationFormat>Лист A4 (210x297 мм)</PresentationFormat>
  <Paragraphs>255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       29 сентября 2020 г.   </vt:lpstr>
      <vt:lpstr>Презентация PowerPoint</vt:lpstr>
      <vt:lpstr>Объекты надзора:</vt:lpstr>
      <vt:lpstr>Презентация PowerPoint</vt:lpstr>
      <vt:lpstr>Племенная база Карачаево-Черкесской Республики</vt:lpstr>
      <vt:lpstr>Презентация PowerPoint</vt:lpstr>
      <vt:lpstr>Презентация PowerPoint</vt:lpstr>
      <vt:lpstr>Минимальные требования, предъявляемые к племенным организациям по разведению овец и коз различных пород (кроме романовской и каракульской пород и коз молочных пород)</vt:lpstr>
      <vt:lpstr>Минимальные требования, предъявляемые к племенным организациям по разведению лошадей</vt:lpstr>
      <vt:lpstr>Минимальные требования, предъявляемые к племенным организациям по разведению различных видов и  пород сельскохозяйственной птицы</vt:lpstr>
      <vt:lpstr>Минимальные требования, предъявляемые к племенным организациям по разведению пчел</vt:lpstr>
      <vt:lpstr>Рейтинг распространённых нарушений  в области племенного животноводства  </vt:lpstr>
      <vt:lpstr>Благодарим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Поведская Нина</dc:creator>
  <cp:lastModifiedBy>RePack by Diakov</cp:lastModifiedBy>
  <cp:revision>2261</cp:revision>
  <cp:lastPrinted>2019-08-20T15:24:03Z</cp:lastPrinted>
  <dcterms:created xsi:type="dcterms:W3CDTF">2014-02-04T07:17:20Z</dcterms:created>
  <dcterms:modified xsi:type="dcterms:W3CDTF">2020-09-29T11:57:07Z</dcterms:modified>
</cp:coreProperties>
</file>